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5" r:id="rId5"/>
    <p:sldId id="258" r:id="rId6"/>
    <p:sldId id="260" r:id="rId7"/>
    <p:sldId id="262" r:id="rId8"/>
    <p:sldId id="263" r:id="rId9"/>
    <p:sldId id="264" r:id="rId10"/>
    <p:sldId id="273" r:id="rId11"/>
    <p:sldId id="271" r:id="rId12"/>
    <p:sldId id="272" r:id="rId13"/>
  </p:sldIdLst>
  <p:sldSz cx="12192000" cy="6858000"/>
  <p:notesSz cx="9309100" cy="7023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9/20/2021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9/20/2021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9/20/2021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9/20/2021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9/20/2021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wconsiglio@yonkerspublicschools.or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nkerspublicschools.org/Page/4509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980763" y="535805"/>
            <a:ext cx="9755187" cy="1753201"/>
          </a:xfrm>
        </p:spPr>
        <p:txBody>
          <a:bodyPr>
            <a:normAutofit/>
          </a:bodyPr>
          <a:lstStyle/>
          <a:p>
            <a:r>
              <a:rPr lang="en-US" sz="11100" dirty="0"/>
              <a:t>CLASS SYLLABUS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400522" y="2502562"/>
            <a:ext cx="10352727" cy="1107815"/>
          </a:xfrm>
        </p:spPr>
        <p:txBody>
          <a:bodyPr/>
          <a:lstStyle/>
          <a:p>
            <a:r>
              <a:rPr lang="en-US" sz="4400" dirty="0">
                <a:solidFill>
                  <a:srgbClr val="0070C0"/>
                </a:solidFill>
              </a:rPr>
              <a:t>2021-22 - Health Education – Mr. </a:t>
            </a:r>
            <a:r>
              <a:rPr lang="en-US" sz="4400" dirty="0" err="1">
                <a:solidFill>
                  <a:srgbClr val="0070C0"/>
                </a:solidFill>
              </a:rPr>
              <a:t>consiglio</a:t>
            </a:r>
            <a:endParaRPr lang="en-US" sz="4400" dirty="0">
              <a:solidFill>
                <a:srgbClr val="0070C0"/>
              </a:solidFill>
            </a:endParaRPr>
          </a:p>
          <a:p>
            <a:r>
              <a:rPr lang="en-US" sz="4400" dirty="0">
                <a:solidFill>
                  <a:srgbClr val="0070C0"/>
                </a:solidFill>
                <a:latin typeface="+mj-lt"/>
              </a:rPr>
              <a:t> #HealthIsAHabit</a:t>
            </a:r>
          </a:p>
        </p:txBody>
      </p:sp>
    </p:spTree>
    <p:extLst>
      <p:ext uri="{BB962C8B-B14F-4D97-AF65-F5344CB8AC3E}">
        <p14:creationId xmlns:p14="http://schemas.microsoft.com/office/powerpoint/2010/main" val="265600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5CF00-4794-4D42-8850-D2B35148B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85ED2-875B-4ADA-85E5-A8A6F081D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3925148"/>
            <a:ext cx="10394707" cy="1639614"/>
          </a:xfrm>
        </p:spPr>
        <p:txBody>
          <a:bodyPr>
            <a:normAutofit/>
          </a:bodyPr>
          <a:lstStyle/>
          <a:p>
            <a:pPr algn="ctr"/>
            <a:r>
              <a:rPr lang="en-US" sz="3900" dirty="0">
                <a:solidFill>
                  <a:srgbClr val="C00000"/>
                </a:solidFill>
              </a:rPr>
              <a:t>Cell phones, unless directed otherwise, are not allowed in class. </a:t>
            </a:r>
            <a:r>
              <a:rPr lang="en-US" sz="3900" i="1" dirty="0">
                <a:solidFill>
                  <a:srgbClr val="C00000"/>
                </a:solidFill>
              </a:rPr>
              <a:t>No exceptions.</a:t>
            </a:r>
            <a:endParaRPr lang="en-US" sz="3900" dirty="0">
              <a:solidFill>
                <a:srgbClr val="C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56735-128F-4418-A035-28539C1F5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789" y="685799"/>
            <a:ext cx="3087931" cy="307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90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E8E6-6995-4A77-AB4D-B4051D11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54746"/>
            <a:ext cx="10394707" cy="3724542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*PARENTS – PLEASE COMPLETE THE INFO BELOW!*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Parent/GUARDIAN </a:t>
            </a:r>
            <a:r>
              <a:rPr lang="en-US" sz="3500" dirty="0" err="1"/>
              <a:t>NameS</a:t>
            </a:r>
            <a:r>
              <a:rPr lang="en-US" sz="3500" dirty="0"/>
              <a:t>:</a:t>
            </a:r>
            <a:r>
              <a:rPr lang="en-US" sz="3500" u="sng" dirty="0"/>
              <a:t>						</a:t>
            </a:r>
            <a:br>
              <a:rPr lang="en-US" sz="3500" dirty="0"/>
            </a:br>
            <a:br>
              <a:rPr lang="en-US" sz="3500" dirty="0"/>
            </a:br>
            <a:r>
              <a:rPr lang="en-US" sz="3500" dirty="0"/>
              <a:t>p/g phone(s):</a:t>
            </a:r>
            <a:r>
              <a:rPr lang="en-US" sz="3500" u="sng" dirty="0"/>
              <a:t>									</a:t>
            </a:r>
            <a:br>
              <a:rPr lang="en-US" sz="3500" u="sng" dirty="0"/>
            </a:br>
            <a:br>
              <a:rPr lang="en-US" sz="3500" u="sng" dirty="0"/>
            </a:br>
            <a:r>
              <a:rPr lang="en-US" sz="3500" dirty="0"/>
              <a:t>p/g email address(es):</a:t>
            </a:r>
            <a:r>
              <a:rPr lang="en-US" sz="3500" u="sng" dirty="0"/>
              <a:t>							</a:t>
            </a:r>
            <a:endParaRPr lang="en-US" sz="35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B13834-506A-4044-8041-B50FADF36A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261" y="3879883"/>
            <a:ext cx="10394707" cy="1501848"/>
          </a:xfrm>
        </p:spPr>
        <p:txBody>
          <a:bodyPr/>
          <a:lstStyle/>
          <a:p>
            <a:endParaRPr lang="en-US" dirty="0"/>
          </a:p>
          <a:p>
            <a:r>
              <a:rPr lang="en-US" sz="4000" dirty="0">
                <a:solidFill>
                  <a:schemeClr val="accent1"/>
                </a:solidFill>
              </a:rPr>
              <a:t>*P/G SIGNATURE </a:t>
            </a:r>
            <a:r>
              <a:rPr lang="en-US" sz="4000" u="sng" dirty="0">
                <a:solidFill>
                  <a:schemeClr val="accent1"/>
                </a:solidFill>
              </a:rPr>
              <a:t>X								</a:t>
            </a:r>
            <a:endParaRPr lang="en-US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936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6490-0A3F-47CF-B5A4-ECD451A2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4215"/>
            <a:ext cx="10394707" cy="2511835"/>
          </a:xfrm>
        </p:spPr>
        <p:txBody>
          <a:bodyPr/>
          <a:lstStyle/>
          <a:p>
            <a:r>
              <a:rPr lang="en-US" dirty="0"/>
              <a:t>Student name</a:t>
            </a:r>
            <a:r>
              <a:rPr lang="en-US" u="sng" dirty="0"/>
              <a:t>								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1FBFE-666C-4A5B-9704-9DD0809F4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646050"/>
            <a:ext cx="10394707" cy="2742062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I have read all of the information included &amp; had the opportunity to ask </a:t>
            </a:r>
            <a:r>
              <a:rPr lang="en-US" sz="2800" dirty="0" err="1">
                <a:solidFill>
                  <a:schemeClr val="accent1"/>
                </a:solidFill>
              </a:rPr>
              <a:t>mr.</a:t>
            </a:r>
            <a:r>
              <a:rPr lang="en-US" sz="2800" dirty="0">
                <a:solidFill>
                  <a:schemeClr val="accent1"/>
                </a:solidFill>
              </a:rPr>
              <a:t> </a:t>
            </a:r>
            <a:r>
              <a:rPr lang="en-US" sz="2800" dirty="0" err="1">
                <a:solidFill>
                  <a:schemeClr val="accent1"/>
                </a:solidFill>
              </a:rPr>
              <a:t>consiglio</a:t>
            </a:r>
            <a:r>
              <a:rPr lang="en-US" sz="2800" dirty="0">
                <a:solidFill>
                  <a:schemeClr val="accent1"/>
                </a:solidFill>
              </a:rPr>
              <a:t> any questions that </a:t>
            </a:r>
            <a:r>
              <a:rPr lang="en-US" sz="2800" dirty="0" err="1">
                <a:solidFill>
                  <a:schemeClr val="accent1"/>
                </a:solidFill>
              </a:rPr>
              <a:t>i</a:t>
            </a:r>
            <a:r>
              <a:rPr lang="en-US" sz="2800" dirty="0">
                <a:solidFill>
                  <a:schemeClr val="accent1"/>
                </a:solidFill>
              </a:rPr>
              <a:t> may have.</a:t>
            </a:r>
            <a:endParaRPr lang="en-US" sz="4800" dirty="0">
              <a:solidFill>
                <a:schemeClr val="accent1"/>
              </a:solidFill>
            </a:endParaRPr>
          </a:p>
          <a:p>
            <a:endParaRPr lang="en-US" sz="4800" dirty="0">
              <a:solidFill>
                <a:schemeClr val="accent1"/>
              </a:solidFill>
            </a:endParaRPr>
          </a:p>
          <a:p>
            <a:r>
              <a:rPr lang="en-US" sz="4800" dirty="0">
                <a:solidFill>
                  <a:schemeClr val="accent1"/>
                </a:solidFill>
              </a:rPr>
              <a:t>Student signature </a:t>
            </a:r>
            <a:r>
              <a:rPr lang="en-US" sz="3000" u="sng" dirty="0">
                <a:solidFill>
                  <a:schemeClr val="accent1"/>
                </a:solidFill>
              </a:rPr>
              <a:t>x</a:t>
            </a:r>
            <a:r>
              <a:rPr lang="en-US" sz="4800" u="sng" dirty="0">
                <a:solidFill>
                  <a:schemeClr val="accent1"/>
                </a:solidFill>
              </a:rPr>
              <a:t>						</a:t>
            </a:r>
            <a:endParaRPr lang="en-US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9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390372"/>
            <a:ext cx="10396882" cy="1151965"/>
          </a:xfrm>
        </p:spPr>
        <p:txBody>
          <a:bodyPr>
            <a:normAutofit/>
          </a:bodyPr>
          <a:lstStyle/>
          <a:p>
            <a:r>
              <a:rPr lang="en-US" sz="4500" dirty="0"/>
              <a:t>STUDENT/PARENT-TEACHER COMMUNICATION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38175" y="1373441"/>
            <a:ext cx="10394707" cy="397228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4900" dirty="0"/>
              <a:t>For </a:t>
            </a:r>
            <a:r>
              <a:rPr lang="en-US" sz="4900" dirty="0" err="1"/>
              <a:t>fasTest</a:t>
            </a:r>
            <a:r>
              <a:rPr lang="en-US" sz="4900" dirty="0"/>
              <a:t> response, CONTACT ME VIA:</a:t>
            </a:r>
          </a:p>
          <a:p>
            <a:pPr marL="0" indent="0" algn="ctr">
              <a:buNone/>
            </a:pPr>
            <a:r>
              <a:rPr lang="en-US" sz="5900" dirty="0">
                <a:solidFill>
                  <a:srgbClr val="0070C0"/>
                </a:solidFill>
              </a:rPr>
              <a:t>email</a:t>
            </a:r>
          </a:p>
          <a:p>
            <a:pPr marL="0" indent="0" algn="ctr">
              <a:buNone/>
            </a:pPr>
            <a:endParaRPr lang="en-US" sz="1500" dirty="0"/>
          </a:p>
          <a:p>
            <a:pPr marL="0" indent="0" algn="ctr">
              <a:buNone/>
            </a:pPr>
            <a:r>
              <a:rPr lang="en-US" sz="4900" dirty="0"/>
              <a:t> Kindly allow </a:t>
            </a:r>
            <a:r>
              <a:rPr lang="en-US" sz="4900" u="sng" dirty="0"/>
              <a:t>          </a:t>
            </a:r>
            <a:r>
              <a:rPr lang="en-US" sz="4900" dirty="0"/>
              <a:t> hours for me to respond:</a:t>
            </a:r>
          </a:p>
          <a:p>
            <a:pPr marL="0" indent="0" algn="ctr">
              <a:buNone/>
            </a:pPr>
            <a:r>
              <a:rPr lang="en-US" sz="5900" dirty="0">
                <a:solidFill>
                  <a:srgbClr val="00CC00"/>
                </a:solidFill>
              </a:rPr>
              <a:t>24</a:t>
            </a:r>
          </a:p>
          <a:p>
            <a:pPr marL="0" indent="0" algn="ctr">
              <a:buNone/>
            </a:pPr>
            <a:r>
              <a:rPr lang="en-US" sz="5000" u="sng" dirty="0">
                <a:solidFill>
                  <a:srgbClr val="0070C0"/>
                </a:solidFill>
                <a:hlinkClick r:id="rId2"/>
              </a:rPr>
              <a:t>wconsiglio@yonkerspublicschools.org</a:t>
            </a:r>
            <a:endParaRPr lang="en-US" sz="5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87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043" y="243174"/>
            <a:ext cx="11207262" cy="888274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students need 3 simple EVERYDAY SUPPLIES:</a:t>
            </a:r>
            <a:endParaRPr lang="en-US" sz="4800" b="1" i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41862"/>
            <a:ext cx="10394707" cy="3532723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C00000"/>
                </a:solidFill>
              </a:rPr>
              <a:t>1 pen/pencil </a:t>
            </a:r>
          </a:p>
          <a:p>
            <a:pPr algn="ctr"/>
            <a:r>
              <a:rPr lang="en-US" sz="3000" dirty="0">
                <a:solidFill>
                  <a:srgbClr val="C00000"/>
                </a:solidFill>
              </a:rPr>
              <a:t>1 two-pocket </a:t>
            </a:r>
            <a:r>
              <a:rPr lang="en-US" sz="4500" dirty="0">
                <a:solidFill>
                  <a:srgbClr val="C00000"/>
                </a:solidFill>
              </a:rPr>
              <a:t>“Health ONLY” </a:t>
            </a:r>
            <a:r>
              <a:rPr lang="en-US" sz="3000" dirty="0">
                <a:solidFill>
                  <a:srgbClr val="C00000"/>
                </a:solidFill>
              </a:rPr>
              <a:t>folder</a:t>
            </a:r>
          </a:p>
          <a:p>
            <a:pPr algn="ctr"/>
            <a:r>
              <a:rPr lang="en-US" sz="3000" dirty="0">
                <a:solidFill>
                  <a:srgbClr val="C00000"/>
                </a:solidFill>
              </a:rPr>
              <a:t>1 single-subject notebook (or section of notebook/binder dedicated to) </a:t>
            </a:r>
            <a:r>
              <a:rPr lang="en-US" sz="4500" i="1" dirty="0">
                <a:solidFill>
                  <a:srgbClr val="C00000"/>
                </a:solidFill>
              </a:rPr>
              <a:t>Health class ONLY!</a:t>
            </a:r>
          </a:p>
          <a:p>
            <a:pPr algn="ctr"/>
            <a:endParaRPr lang="en-US" sz="60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363" y="4598028"/>
            <a:ext cx="1281249" cy="927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43" y="3942857"/>
            <a:ext cx="1310474" cy="1310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953" y="4026933"/>
            <a:ext cx="1182596" cy="118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6BEF-A360-4C62-962C-331CCD18B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45120"/>
            <a:ext cx="10396882" cy="1151965"/>
          </a:xfrm>
        </p:spPr>
        <p:txBody>
          <a:bodyPr/>
          <a:lstStyle/>
          <a:p>
            <a:r>
              <a:rPr lang="en-US" i="1" dirty="0">
                <a:solidFill>
                  <a:srgbClr val="0070C0"/>
                </a:solidFill>
              </a:rPr>
              <a:t>Remind ME</a:t>
            </a:r>
            <a:r>
              <a:rPr lang="en-US" i="1" dirty="0">
                <a:solidFill>
                  <a:srgbClr val="00B0F0"/>
                </a:solidFill>
              </a:rPr>
              <a:t> </a:t>
            </a:r>
            <a:r>
              <a:rPr lang="en-US" dirty="0"/>
              <a:t>– WE WILL!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8B6BD3-4A27-4E92-8048-D63DBE5BD0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05298"/>
            <a:ext cx="10394707" cy="32149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i="1" dirty="0"/>
              <a:t>Correct due dates for assignments are posted via remind! </a:t>
            </a:r>
            <a:r>
              <a:rPr lang="en-US" sz="3500" dirty="0"/>
              <a:t>we will use THE remind SYSTEM to remind students if they have (most) homework due sometime soon!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sz="3500" dirty="0">
                <a:ea typeface="+mn-lt"/>
                <a:cs typeface="+mn-lt"/>
              </a:rPr>
              <a:t>2021-22  school year:  to access your class' code, visit, </a:t>
            </a:r>
            <a:r>
              <a:rPr lang="en-US" sz="3500" dirty="0">
                <a:ea typeface="+mn-lt"/>
                <a:cs typeface="+mn-lt"/>
                <a:hlinkClick r:id="rId2"/>
              </a:rPr>
              <a:t>https://www.yonkerspublicschools.org/Page/45098</a:t>
            </a:r>
          </a:p>
        </p:txBody>
      </p:sp>
    </p:spTree>
    <p:extLst>
      <p:ext uri="{BB962C8B-B14F-4D97-AF65-F5344CB8AC3E}">
        <p14:creationId xmlns:p14="http://schemas.microsoft.com/office/powerpoint/2010/main" val="339708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776015"/>
            <a:ext cx="10394707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Most class content will be available on </a:t>
            </a:r>
            <a:r>
              <a:rPr lang="en-US" sz="3000" u="sng" dirty="0"/>
              <a:t>1 of 2 places: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</a:rPr>
              <a:t>1) class page (see link below)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7030A0"/>
                </a:solidFill>
              </a:rPr>
              <a:t>2) students' Microsoft Teams account</a:t>
            </a:r>
            <a:endParaRPr lang="en-US" sz="35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1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b="1"/>
              <a:t>OUR ESSENTIAL QUESTION OF THE YEAR!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 algn="ctr" fontAlgn="base">
              <a:buNone/>
            </a:pPr>
            <a:r>
              <a:rPr lang="en-US" sz="3800" b="1" i="1">
                <a:solidFill>
                  <a:srgbClr val="00B050"/>
                </a:solidFill>
              </a:rPr>
              <a:t>Does a SPECIFIC health behavior positively or negatively  influence my current health status?</a:t>
            </a:r>
            <a:r>
              <a:rPr lang="en-US" sz="3800">
                <a:solidFill>
                  <a:srgbClr val="00B050"/>
                </a:solidFill>
              </a:rPr>
              <a:t> </a:t>
            </a:r>
          </a:p>
          <a:p>
            <a:pPr marL="0" indent="0" algn="ctr" fontAlgn="base">
              <a:buNone/>
            </a:pPr>
            <a:endParaRPr lang="en-US" sz="1400">
              <a:solidFill>
                <a:srgbClr val="FF0000"/>
              </a:solidFill>
            </a:endParaRPr>
          </a:p>
          <a:p>
            <a:pPr marL="0" indent="0" algn="ctr" fontAlgn="base">
              <a:buNone/>
            </a:pPr>
            <a:r>
              <a:rPr lang="en-US" sz="3200" i="1">
                <a:solidFill>
                  <a:srgbClr val="FF0000"/>
                </a:solidFill>
              </a:rPr>
              <a:t>Example:  Does vaping help – or hurt – my health status?</a:t>
            </a:r>
          </a:p>
        </p:txBody>
      </p:sp>
    </p:spTree>
    <p:extLst>
      <p:ext uri="{BB962C8B-B14F-4D97-AF65-F5344CB8AC3E}">
        <p14:creationId xmlns:p14="http://schemas.microsoft.com/office/powerpoint/2010/main" val="324836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Grading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9817" y="2063396"/>
            <a:ext cx="6152606" cy="33111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/>
              <a:t>Quarterly Breakdown</a:t>
            </a:r>
          </a:p>
          <a:p>
            <a:pPr marL="0" indent="0" algn="ctr">
              <a:buNone/>
            </a:pPr>
            <a:r>
              <a:rPr lang="en-US" b="1" i="1"/>
              <a:t>(subject to change as appropriate):</a:t>
            </a:r>
            <a:endParaRPr lang="en-US" i="1"/>
          </a:p>
          <a:p>
            <a:pPr algn="ctr"/>
            <a:r>
              <a:rPr lang="en-US" i="1"/>
              <a:t>Major Assessments (tests, projects, etc.):  33% </a:t>
            </a:r>
          </a:p>
          <a:p>
            <a:pPr algn="ctr"/>
            <a:r>
              <a:rPr lang="en-US" i="1">
                <a:solidFill>
                  <a:srgbClr val="0070C0"/>
                </a:solidFill>
              </a:rPr>
              <a:t>Minor Assessments (quizzes, homework, etc.):  33% </a:t>
            </a:r>
          </a:p>
          <a:p>
            <a:pPr algn="ctr"/>
            <a:r>
              <a:rPr lang="en-US" i="1">
                <a:solidFill>
                  <a:srgbClr val="C00000"/>
                </a:solidFill>
              </a:rPr>
              <a:t>Classroom-based assignments &amp; Participation: 33%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559" y="2063750"/>
            <a:ext cx="4388031" cy="3311525"/>
          </a:xfrm>
        </p:spPr>
      </p:pic>
    </p:spTree>
    <p:extLst>
      <p:ext uri="{BB962C8B-B14F-4D97-AF65-F5344CB8AC3E}">
        <p14:creationId xmlns:p14="http://schemas.microsoft.com/office/powerpoint/2010/main" val="254052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-6531"/>
            <a:ext cx="10396882" cy="1151965"/>
          </a:xfrm>
        </p:spPr>
        <p:txBody>
          <a:bodyPr/>
          <a:lstStyle/>
          <a:p>
            <a:r>
              <a:rPr lang="en-US" dirty="0"/>
              <a:t>Class </a:t>
            </a:r>
            <a:r>
              <a:rPr lang="en-US" dirty="0" err="1"/>
              <a:t>mottoS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-182880" y="1305750"/>
            <a:ext cx="12374880" cy="4507221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en-US" sz="50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5000" dirty="0"/>
              <a:t>The 2 quotes we will reference most this year are:</a:t>
            </a:r>
          </a:p>
          <a:p>
            <a:pPr marL="0" indent="0" algn="ctr">
              <a:buNone/>
            </a:pPr>
            <a:endParaRPr lang="en-US" sz="16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4800" i="1" dirty="0">
                <a:solidFill>
                  <a:srgbClr val="0070C0"/>
                </a:solidFill>
              </a:rPr>
              <a:t>a) “Health is a habit”</a:t>
            </a:r>
          </a:p>
          <a:p>
            <a:pPr marL="0" indent="0" algn="ctr">
              <a:buNone/>
            </a:pPr>
            <a:endParaRPr lang="en-US" sz="5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sz="5400" i="1" dirty="0">
                <a:solidFill>
                  <a:srgbClr val="0070C0"/>
                </a:solidFill>
              </a:rPr>
              <a:t>b</a:t>
            </a:r>
            <a:r>
              <a:rPr lang="en-US" sz="4800" i="1" dirty="0">
                <a:solidFill>
                  <a:srgbClr val="0070C0"/>
                </a:solidFill>
              </a:rPr>
              <a:t>) “if you stay ready, you won’t have to get ready.”</a:t>
            </a:r>
          </a:p>
          <a:p>
            <a:pPr marL="0" indent="0" algn="ctr">
              <a:buNone/>
            </a:pPr>
            <a:endParaRPr lang="en-US" sz="6300" i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en-US" sz="5000" i="1" dirty="0">
              <a:solidFill>
                <a:srgbClr val="0070C0"/>
              </a:solidFill>
            </a:endParaRPr>
          </a:p>
          <a:p>
            <a:endParaRPr lang="en-US" sz="3000" dirty="0"/>
          </a:p>
        </p:txBody>
      </p:sp>
      <p:sp>
        <p:nvSpPr>
          <p:cNvPr id="4" name="AutoShape 2" descr="Image result for sum of habits quote"/>
          <p:cNvSpPr>
            <a:spLocks noChangeAspect="1" noChangeArrowheads="1"/>
          </p:cNvSpPr>
          <p:nvPr/>
        </p:nvSpPr>
        <p:spPr bwMode="auto">
          <a:xfrm>
            <a:off x="155575" y="-1575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0A4381-310A-4395-A036-FF60789C3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6674" y="4499243"/>
            <a:ext cx="351428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10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733" y="263761"/>
            <a:ext cx="10396882" cy="1151965"/>
          </a:xfrm>
        </p:spPr>
        <p:txBody>
          <a:bodyPr/>
          <a:lstStyle/>
          <a:p>
            <a:r>
              <a:rPr lang="en-US" dirty="0"/>
              <a:t>Late work = …………..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65760" y="1641373"/>
            <a:ext cx="11085342" cy="3479267"/>
          </a:xfrm>
        </p:spPr>
        <p:txBody>
          <a:bodyPr>
            <a:noAutofit/>
          </a:bodyPr>
          <a:lstStyle/>
          <a:p>
            <a:r>
              <a:rPr lang="en-US" sz="3700" dirty="0"/>
              <a:t>How may classes late can you submit your work?  </a:t>
            </a:r>
            <a:r>
              <a:rPr lang="en-US" sz="3700" dirty="0">
                <a:solidFill>
                  <a:srgbClr val="0070C0"/>
                </a:solidFill>
              </a:rPr>
              <a:t>1*</a:t>
            </a:r>
            <a:endParaRPr lang="en-US" sz="3700" dirty="0"/>
          </a:p>
          <a:p>
            <a:pPr marL="0" indent="0" algn="ctr">
              <a:buNone/>
            </a:pPr>
            <a:r>
              <a:rPr lang="en-US" sz="3700" dirty="0">
                <a:solidFill>
                  <a:srgbClr val="0070C0"/>
                </a:solidFill>
              </a:rPr>
              <a:t>*</a:t>
            </a:r>
            <a:r>
              <a:rPr lang="en-US" sz="2800" i="1" dirty="0">
                <a:solidFill>
                  <a:srgbClr val="0070C0"/>
                </a:solidFill>
              </a:rPr>
              <a:t>Late work will not be accepted the </a:t>
            </a:r>
            <a:r>
              <a:rPr lang="en-US" sz="2800" i="1" u="sng" dirty="0">
                <a:solidFill>
                  <a:srgbClr val="0070C0"/>
                </a:solidFill>
              </a:rPr>
              <a:t>final week of the quarter</a:t>
            </a:r>
            <a:r>
              <a:rPr lang="en-US" sz="2800" i="1" dirty="0">
                <a:solidFill>
                  <a:srgbClr val="0070C0"/>
                </a:solidFill>
              </a:rPr>
              <a:t>, unless permission is granted.</a:t>
            </a:r>
          </a:p>
          <a:p>
            <a:r>
              <a:rPr lang="en-US" sz="3700" dirty="0"/>
              <a:t>How many points can you still obtain?</a:t>
            </a:r>
          </a:p>
          <a:p>
            <a:pPr marL="0" indent="0" algn="ctr">
              <a:buNone/>
            </a:pPr>
            <a:r>
              <a:rPr lang="en-US" sz="3700" dirty="0">
                <a:solidFill>
                  <a:srgbClr val="FF0000"/>
                </a:solidFill>
              </a:rPr>
              <a:t>½ or more - just do it!</a:t>
            </a:r>
          </a:p>
        </p:txBody>
      </p:sp>
    </p:spTree>
    <p:extLst>
      <p:ext uri="{BB962C8B-B14F-4D97-AF65-F5344CB8AC3E}">
        <p14:creationId xmlns:p14="http://schemas.microsoft.com/office/powerpoint/2010/main" val="190132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604</TotalTime>
  <Words>472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Impact</vt:lpstr>
      <vt:lpstr>Main Event</vt:lpstr>
      <vt:lpstr>CLASS SYLLABUS</vt:lpstr>
      <vt:lpstr>STUDENT/PARENT-TEACHER COMMUNICATION</vt:lpstr>
      <vt:lpstr>students need 3 simple EVERYDAY SUPPLIES:</vt:lpstr>
      <vt:lpstr>Remind ME – WE WILL!</vt:lpstr>
      <vt:lpstr>Class info</vt:lpstr>
      <vt:lpstr>OUR ESSENTIAL QUESTION OF THE YEAR!</vt:lpstr>
      <vt:lpstr>Grading policy</vt:lpstr>
      <vt:lpstr>Class mottoS</vt:lpstr>
      <vt:lpstr>Late work = …………..</vt:lpstr>
      <vt:lpstr>PowerPoint Presentation</vt:lpstr>
      <vt:lpstr>*PARENTS – PLEASE COMPLETE THE INFO BELOW!*  Parent/GUARDIAN NameS:        p/g phone(s):           p/g email address(es):       </vt:lpstr>
      <vt:lpstr>Student name         </vt:lpstr>
    </vt:vector>
  </TitlesOfParts>
  <Company>Yonkers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 SYLLABUS</dc:title>
  <dc:creator>CONSIGLIO, WILLIAM</dc:creator>
  <cp:lastModifiedBy>CONSIGLIO, WILLIAM</cp:lastModifiedBy>
  <cp:revision>27</cp:revision>
  <cp:lastPrinted>2021-09-17T14:00:46Z</cp:lastPrinted>
  <dcterms:created xsi:type="dcterms:W3CDTF">2019-09-04T14:40:44Z</dcterms:created>
  <dcterms:modified xsi:type="dcterms:W3CDTF">2021-09-20T13:57:04Z</dcterms:modified>
</cp:coreProperties>
</file>